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5" r:id="rId1"/>
  </p:sldMasterIdLst>
  <p:notesMasterIdLst>
    <p:notesMasterId r:id="rId10"/>
  </p:notesMasterIdLst>
  <p:sldIdLst>
    <p:sldId id="256" r:id="rId2"/>
    <p:sldId id="257" r:id="rId3"/>
    <p:sldId id="263" r:id="rId4"/>
    <p:sldId id="266" r:id="rId5"/>
    <p:sldId id="267" r:id="rId6"/>
    <p:sldId id="268" r:id="rId7"/>
    <p:sldId id="269" r:id="rId8"/>
    <p:sldId id="265"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12"/>
    <p:restoredTop sz="88308"/>
  </p:normalViewPr>
  <p:slideViewPr>
    <p:cSldViewPr snapToGrid="0" snapToObjects="1">
      <p:cViewPr>
        <p:scale>
          <a:sx n="188" d="100"/>
          <a:sy n="188" d="100"/>
        </p:scale>
        <p:origin x="88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2866F-74BA-A94B-8335-D5C20D83C5D7}"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1340E-B76C-9A4D-A399-46E48CF445D3}" type="slidenum">
              <a:rPr lang="en-US" smtClean="0"/>
              <a:t>‹#›</a:t>
            </a:fld>
            <a:endParaRPr lang="en-US"/>
          </a:p>
        </p:txBody>
      </p:sp>
    </p:spTree>
    <p:extLst>
      <p:ext uri="{BB962C8B-B14F-4D97-AF65-F5344CB8AC3E}">
        <p14:creationId xmlns:p14="http://schemas.microsoft.com/office/powerpoint/2010/main" val="72146509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SHSI peak consistent with the increase in CO2 in the southern hemisphere</a:t>
            </a:r>
          </a:p>
          <a:p>
            <a:r>
              <a:rPr lang="en-US" dirty="0"/>
              <a:t>Increasing NHSI, decreasing SHSI consistent with increased IRDs, weakened AMOC, freshening of seawater, increase in sea level</a:t>
            </a:r>
          </a:p>
          <a:p>
            <a:r>
              <a:rPr lang="en-US" dirty="0"/>
              <a:t>NHSI peak consistent with increase in SST, sustained warming of SH and NH</a:t>
            </a:r>
          </a:p>
        </p:txBody>
      </p:sp>
      <p:sp>
        <p:nvSpPr>
          <p:cNvPr id="4" name="Slide Number Placeholder 3"/>
          <p:cNvSpPr>
            <a:spLocks noGrp="1"/>
          </p:cNvSpPr>
          <p:nvPr>
            <p:ph type="sldNum" sz="quarter" idx="5"/>
          </p:nvPr>
        </p:nvSpPr>
        <p:spPr/>
        <p:txBody>
          <a:bodyPr/>
          <a:lstStyle/>
          <a:p>
            <a:fld id="{B741340E-B76C-9A4D-A399-46E48CF445D3}" type="slidenum">
              <a:rPr lang="en-US" smtClean="0"/>
              <a:t>4</a:t>
            </a:fld>
            <a:endParaRPr lang="en-US"/>
          </a:p>
        </p:txBody>
      </p:sp>
    </p:spTree>
    <p:extLst>
      <p:ext uri="{BB962C8B-B14F-4D97-AF65-F5344CB8AC3E}">
        <p14:creationId xmlns:p14="http://schemas.microsoft.com/office/powerpoint/2010/main" val="163459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Cheng et al 2009- d18O records is consistent with the timeline of Marino et al 2015, with the weak monsoon interval happening just right after the SHSI peak saw decrease in d18O from cave records.</a:t>
            </a:r>
          </a:p>
          <a:p>
            <a:r>
              <a:rPr lang="en-US" dirty="0"/>
              <a:t>Weak monsoon interval is where the IRDs were seen and there was a weakening of the AMOC, hence a more positive d18O from the record, also associated with the southward shift of the ITCZ (resulting in weakened monsoon). </a:t>
            </a:r>
          </a:p>
          <a:p>
            <a:r>
              <a:rPr lang="en-US" dirty="0"/>
              <a:t>NHSI (June 65N insolation peak) end of WMI, reinvigoration of the AMOC, increased SSTs in the NH.</a:t>
            </a:r>
          </a:p>
          <a:p>
            <a:endParaRPr lang="en-US" dirty="0"/>
          </a:p>
          <a:p>
            <a:r>
              <a:rPr lang="en-US" dirty="0" err="1"/>
              <a:t>Jacobel</a:t>
            </a:r>
            <a:r>
              <a:rPr lang="en-US" dirty="0"/>
              <a:t> et al 2015, is the record that shows a shift in the ITCZ by at least 4degrees southward and dust fluxes in the equatorial region. Around the time the SHSI peaked, the EDC dust flux decreased.</a:t>
            </a:r>
          </a:p>
          <a:p>
            <a:r>
              <a:rPr lang="en-US" dirty="0"/>
              <a:t>Around the time the SHSI is decreasing and NHSI increasing, there were IRDs released (HS11) and cooling the NH because of glacial ice melt and ITCZ shifted southwards. </a:t>
            </a:r>
          </a:p>
          <a:p>
            <a:r>
              <a:rPr lang="en-US" dirty="0"/>
              <a:t>Close to 129kya, before the NHSI peak, the ITCZ may have began shifting northwards again.</a:t>
            </a:r>
          </a:p>
        </p:txBody>
      </p:sp>
      <p:sp>
        <p:nvSpPr>
          <p:cNvPr id="4" name="Slide Number Placeholder 3"/>
          <p:cNvSpPr>
            <a:spLocks noGrp="1"/>
          </p:cNvSpPr>
          <p:nvPr>
            <p:ph type="sldNum" sz="quarter" idx="5"/>
          </p:nvPr>
        </p:nvSpPr>
        <p:spPr/>
        <p:txBody>
          <a:bodyPr/>
          <a:lstStyle/>
          <a:p>
            <a:fld id="{B741340E-B76C-9A4D-A399-46E48CF445D3}" type="slidenum">
              <a:rPr lang="en-US" smtClean="0"/>
              <a:t>5</a:t>
            </a:fld>
            <a:endParaRPr lang="en-US"/>
          </a:p>
        </p:txBody>
      </p:sp>
    </p:spTree>
    <p:extLst>
      <p:ext uri="{BB962C8B-B14F-4D97-AF65-F5344CB8AC3E}">
        <p14:creationId xmlns:p14="http://schemas.microsoft.com/office/powerpoint/2010/main" val="27699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et al., 2009 showed records of sea level from </a:t>
            </a:r>
            <a:r>
              <a:rPr lang="en-US" dirty="0" err="1"/>
              <a:t>Bintanja</a:t>
            </a:r>
            <a:r>
              <a:rPr lang="en-US" dirty="0"/>
              <a:t> and Dome Fuji d18O. They noted that deglaciation must start close to NHSI minimum. But it can also be noted that SHSI peaked around the time period when deglaciation supposedly started. </a:t>
            </a:r>
          </a:p>
          <a:p>
            <a:r>
              <a:rPr lang="en-US" dirty="0"/>
              <a:t>Signature of bipolar seesaw can also be seen here.</a:t>
            </a:r>
          </a:p>
          <a:p>
            <a:endParaRPr lang="en-US" dirty="0"/>
          </a:p>
          <a:p>
            <a:r>
              <a:rPr lang="en-US" dirty="0"/>
              <a:t>Sanchez-</a:t>
            </a:r>
            <a:r>
              <a:rPr lang="en-US" dirty="0" err="1"/>
              <a:t>Goni</a:t>
            </a:r>
            <a:r>
              <a:rPr lang="en-US" dirty="0"/>
              <a:t> et al 2012, shows reduced AMOC (d13C record) around the time of the SHSI peak and another reduction at the time when the IRDs were released (HE11), it also showed low GIS melt at the time of AMOC weakening.</a:t>
            </a:r>
          </a:p>
          <a:p>
            <a:r>
              <a:rPr lang="en-US" dirty="0"/>
              <a:t>Timeline also consistent with the NHSI peak and the reinvigoration of the AMOC after IRDs ceased.</a:t>
            </a:r>
          </a:p>
          <a:p>
            <a:endParaRPr lang="en-US" dirty="0"/>
          </a:p>
          <a:p>
            <a:r>
              <a:rPr lang="en-US" dirty="0"/>
              <a:t>IRD record here is a different from timeline presented in Marino et al 2015.</a:t>
            </a:r>
          </a:p>
          <a:p>
            <a:r>
              <a:rPr lang="en-US" dirty="0"/>
              <a:t>HS11 from another core, MD04-2845 (different location ,further up north, in contrast to MD01-2444 used in Marino et al 2015), could possibly explain the time shift between the two records.</a:t>
            </a:r>
          </a:p>
        </p:txBody>
      </p:sp>
      <p:sp>
        <p:nvSpPr>
          <p:cNvPr id="4" name="Slide Number Placeholder 3"/>
          <p:cNvSpPr>
            <a:spLocks noGrp="1"/>
          </p:cNvSpPr>
          <p:nvPr>
            <p:ph type="sldNum" sz="quarter" idx="5"/>
          </p:nvPr>
        </p:nvSpPr>
        <p:spPr/>
        <p:txBody>
          <a:bodyPr/>
          <a:lstStyle/>
          <a:p>
            <a:fld id="{B741340E-B76C-9A4D-A399-46E48CF445D3}" type="slidenum">
              <a:rPr lang="en-US" smtClean="0"/>
              <a:t>6</a:t>
            </a:fld>
            <a:endParaRPr lang="en-US"/>
          </a:p>
        </p:txBody>
      </p:sp>
    </p:spTree>
    <p:extLst>
      <p:ext uri="{BB962C8B-B14F-4D97-AF65-F5344CB8AC3E}">
        <p14:creationId xmlns:p14="http://schemas.microsoft.com/office/powerpoint/2010/main" val="127799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Shackleton’s chronology of attributing d18O to sea level changes. </a:t>
            </a:r>
          </a:p>
          <a:p>
            <a:r>
              <a:rPr lang="en-US" dirty="0"/>
              <a:t>Beginning of SHSI peak, start of deglaciation, and the sea level continued to rise until NHSI peak around ~128kya).</a:t>
            </a:r>
          </a:p>
        </p:txBody>
      </p:sp>
      <p:sp>
        <p:nvSpPr>
          <p:cNvPr id="4" name="Slide Number Placeholder 3"/>
          <p:cNvSpPr>
            <a:spLocks noGrp="1"/>
          </p:cNvSpPr>
          <p:nvPr>
            <p:ph type="sldNum" sz="quarter" idx="5"/>
          </p:nvPr>
        </p:nvSpPr>
        <p:spPr/>
        <p:txBody>
          <a:bodyPr/>
          <a:lstStyle/>
          <a:p>
            <a:fld id="{B741340E-B76C-9A4D-A399-46E48CF445D3}" type="slidenum">
              <a:rPr lang="en-US" smtClean="0"/>
              <a:t>7</a:t>
            </a:fld>
            <a:endParaRPr lang="en-US"/>
          </a:p>
        </p:txBody>
      </p:sp>
    </p:spTree>
    <p:extLst>
      <p:ext uri="{BB962C8B-B14F-4D97-AF65-F5344CB8AC3E}">
        <p14:creationId xmlns:p14="http://schemas.microsoft.com/office/powerpoint/2010/main" val="2813190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0243-CF6F-8E4D-AF67-0C0352B12D8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BBDD565-DE22-C543-8D65-E8690039E3D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927D6A8-41D0-3F4A-955C-9A5C3ACEBE78}"/>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050DC4F5-DE08-5242-9D28-3BDBDFBBF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A0313-AB83-EC42-8AB7-AC1F5EB0D911}"/>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866151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CCF4-7445-B04E-B765-863894935B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90561B-AA56-8D44-AE61-E2944A28B5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FDB9E-1387-754E-ADC7-9D83D96622D3}"/>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712E9337-30C8-5D4A-B63F-DB684AC77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5A2E0-4CB6-0F4C-A9E0-D9F22F56F094}"/>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01725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03E164-91EE-1547-939D-CD7416C8641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4218F-3A81-0344-993B-12B322FAF98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11EE9-D3AD-AF47-ACBD-7DEBC548C779}"/>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82726C46-0879-DB4F-9FB7-50FF7184E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37365-50F9-0C4B-81BB-1F530C6748A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18654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E489-4839-3247-91FE-C81B37F6E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2BF6A0-43AA-8A40-80E7-A0DC97EED4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9B28D-DBAE-3D42-BC75-A8A1A9253FA7}"/>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FBCA06AD-CBF6-DB43-9808-2C4006692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A32E2-38C8-B44E-AD80-D53936E7B44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60321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95F4-975B-344C-A0F3-54ED2FBA278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829075D-94B0-7B47-83C5-28AE496942C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C3EFDF-3748-C442-A3EF-155DC0D9EF4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A980711F-DC09-DF46-9A05-2F4115942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69D0C-B989-3247-AB36-C20BD1497A7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04971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89B7-55EE-E146-88D0-D2DBC58547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509A2-9DC1-414F-AFAD-7B5B03DEAC1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792A48-3498-8B42-9399-DA07F4B0723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4E1C5C-CDBC-F94D-A62B-4A09E24219E6}"/>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5025EF42-BC2D-804A-8541-21EE61FEF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159BC-882F-304C-A96C-A98F45C1AA1B}"/>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008294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DF1B-9D23-DE4B-AC5B-B11922D0647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BB3FBA-8A04-E741-95C9-665B7E4A77B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F15F2AC-8F83-0D4A-BE8E-0E32D0DC0A3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5746B1-A2D0-9242-B984-662C41D741F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E8F18F0-9315-C04F-83B1-E3EA2A08AC8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E0E4D6-810D-7C48-A6B5-E6A520F1A978}"/>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8" name="Footer Placeholder 7">
            <a:extLst>
              <a:ext uri="{FF2B5EF4-FFF2-40B4-BE49-F238E27FC236}">
                <a16:creationId xmlns:a16="http://schemas.microsoft.com/office/drawing/2014/main" id="{F9A0F8AA-CED5-C34F-8451-D8232C7877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84C918-1C23-2643-B127-71C07CC12D3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83171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B427-6619-AA4B-BCD0-DACF3C53D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AED470-224B-BF4A-92EF-9A0D7AA3F925}"/>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4" name="Footer Placeholder 3">
            <a:extLst>
              <a:ext uri="{FF2B5EF4-FFF2-40B4-BE49-F238E27FC236}">
                <a16:creationId xmlns:a16="http://schemas.microsoft.com/office/drawing/2014/main" id="{7143CED0-9AF4-554F-890B-8B03B20766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155C71-93EE-1549-AC98-0F744485B473}"/>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20887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97A2B-5082-3946-826F-BD24F8A9A35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3" name="Footer Placeholder 2">
            <a:extLst>
              <a:ext uri="{FF2B5EF4-FFF2-40B4-BE49-F238E27FC236}">
                <a16:creationId xmlns:a16="http://schemas.microsoft.com/office/drawing/2014/main" id="{59024B6E-53D4-AB44-A69B-AF0A4DEF2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B04866-5065-454A-B1E4-2C7D40EB585F}"/>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6492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0C0C9-4E05-1047-8E4D-8A01B4FECC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BA9F63E-C5E7-6B41-90CB-A14B8B1324D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07DD9E-58CC-0F41-B6E5-79BB2B75AE8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CD14AE7-8B5D-004D-B284-BC23DD5204D7}"/>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4A18C54D-EA55-1248-9336-E6B8C40DF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D1E0B-C478-7845-A501-3639F648261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18321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0E50-9661-F241-9616-C4C2BBF7C12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18DDB2F-44B6-2C4B-BE57-D88396437C2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6F1BD58-D8B5-714B-A1DD-EDF45CA86D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3E948AC-8ECC-0E4A-9C31-494603A3B4E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6586672E-1797-054A-99A7-E6F084D3E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8D4FCD-0FFA-0F44-B80C-B09807AD4846}"/>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05921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EC328C-5E35-D34D-AD6C-BE8821E9742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262D7E-0CEB-F14C-85D9-24F5084459F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2FF5C-0E1B-E042-A956-1E5D6D58CA7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E455128A-43B4-4B4F-9ED1-62B5A698B01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033C3D-AD75-A54F-815E-C1CFA3ABFD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CE256E6-A9BF-0848-8F46-F3791E52F992}" type="slidenum">
              <a:rPr lang="en-US" smtClean="0"/>
              <a:t>‹#›</a:t>
            </a:fld>
            <a:endParaRPr lang="en-US"/>
          </a:p>
        </p:txBody>
      </p:sp>
    </p:spTree>
    <p:extLst>
      <p:ext uri="{BB962C8B-B14F-4D97-AF65-F5344CB8AC3E}">
        <p14:creationId xmlns:p14="http://schemas.microsoft.com/office/powerpoint/2010/main" val="2255600297"/>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37DE-62E5-8947-BED6-E47570849A8E}"/>
              </a:ext>
            </a:extLst>
          </p:cNvPr>
          <p:cNvSpPr>
            <a:spLocks noGrp="1"/>
          </p:cNvSpPr>
          <p:nvPr>
            <p:ph type="ctrTitle"/>
          </p:nvPr>
        </p:nvSpPr>
        <p:spPr>
          <a:xfrm>
            <a:off x="557719" y="1348901"/>
            <a:ext cx="8028562" cy="2036325"/>
          </a:xfrm>
        </p:spPr>
        <p:txBody>
          <a:bodyPr>
            <a:noAutofit/>
          </a:bodyPr>
          <a:lstStyle/>
          <a:p>
            <a:r>
              <a:rPr lang="en-US" sz="2800" dirty="0">
                <a:latin typeface="Arial" panose="020B0604020202020204" pitchFamily="34" charset="0"/>
                <a:cs typeface="Arial" panose="020B0604020202020204" pitchFamily="34" charset="0"/>
              </a:rPr>
              <a:t>Insolation and terminations: What is the link?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How can we get a better chronology for TII?</a:t>
            </a: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By Ross and Daniel</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Paleoceanography Seminar</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December 02, 2019</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127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546378"/>
            <a:ext cx="5592167" cy="1884401"/>
          </a:xfrm>
        </p:spPr>
        <p:txBody>
          <a:bodyPr>
            <a:normAutofit fontScale="85000" lnSpcReduction="10000"/>
          </a:bodyPr>
          <a:lstStyle/>
          <a:p>
            <a:pPr marL="0" indent="0">
              <a:buNone/>
            </a:pPr>
            <a:r>
              <a:rPr lang="en-US" sz="1400" dirty="0">
                <a:latin typeface="Arial" panose="020B0604020202020204" pitchFamily="34" charset="0"/>
                <a:cs typeface="Arial" panose="020B0604020202020204" pitchFamily="34" charset="0"/>
              </a:rPr>
              <a:t>Marino et al., 2015</a:t>
            </a:r>
          </a:p>
          <a:p>
            <a:pPr marL="457200" indent="-457200">
              <a:buAutoNum type="arabicPeriod"/>
            </a:pPr>
            <a:r>
              <a:rPr lang="en-US" sz="1400" dirty="0">
                <a:latin typeface="Arial" panose="020B0604020202020204" pitchFamily="34" charset="0"/>
                <a:cs typeface="Arial" panose="020B0604020202020204" pitchFamily="34" charset="0"/>
              </a:rPr>
              <a:t>Independent radiometrically dated (i.e. U/Th) records compared to other records on the same time scale (as validation)</a:t>
            </a:r>
          </a:p>
          <a:p>
            <a:pPr marL="457200" indent="-457200">
              <a:buAutoNum type="arabicPeriod"/>
            </a:pPr>
            <a:r>
              <a:rPr lang="en-US" sz="1400" dirty="0">
                <a:latin typeface="Arial" panose="020B0604020202020204" pitchFamily="34" charset="0"/>
                <a:cs typeface="Arial" panose="020B0604020202020204" pitchFamily="34" charset="0"/>
              </a:rPr>
              <a:t>Tuning (or comparing records) using similar paleo-proxy records (e.g. d18O, N. </a:t>
            </a:r>
            <a:r>
              <a:rPr lang="en-US" sz="1400" dirty="0" err="1">
                <a:latin typeface="Arial" panose="020B0604020202020204" pitchFamily="34" charset="0"/>
                <a:cs typeface="Arial" panose="020B0604020202020204" pitchFamily="34" charset="0"/>
              </a:rPr>
              <a:t>pachyderma</a:t>
            </a:r>
            <a:r>
              <a:rPr lang="en-US" sz="1400" dirty="0">
                <a:latin typeface="Arial" panose="020B0604020202020204" pitchFamily="34" charset="0"/>
                <a:cs typeface="Arial" panose="020B0604020202020204" pitchFamily="34" charset="0"/>
              </a:rPr>
              <a:t>)</a:t>
            </a:r>
          </a:p>
          <a:p>
            <a:pPr marL="457200" indent="-457200">
              <a:buAutoNum type="arabicPeriod"/>
            </a:pPr>
            <a:r>
              <a:rPr lang="en-US" sz="1400" dirty="0">
                <a:latin typeface="Arial" panose="020B0604020202020204" pitchFamily="34" charset="0"/>
                <a:cs typeface="Arial" panose="020B0604020202020204" pitchFamily="34" charset="0"/>
              </a:rPr>
              <a:t>Clarified limitations and assumptions and provided uncertainties used their age-modelling process</a:t>
            </a:r>
          </a:p>
          <a:p>
            <a:pPr marL="457200" indent="-457200">
              <a:buFont typeface="Arial" panose="020B0604020202020204" pitchFamily="34" charset="0"/>
              <a:buAutoNum type="arabicPeriod"/>
            </a:pPr>
            <a:r>
              <a:rPr lang="en-US" sz="1400" dirty="0">
                <a:latin typeface="Arial" panose="020B0604020202020204" pitchFamily="34" charset="0"/>
                <a:cs typeface="Arial" panose="020B0604020202020204" pitchFamily="34" charset="0"/>
              </a:rPr>
              <a:t>Tuning records independent of orbital forcing (to avoid the assumption that orbital forcing is what is driving the variability in the proxy record)</a:t>
            </a:r>
          </a:p>
          <a:p>
            <a:pPr marL="457200" indent="-457200">
              <a:buAutoNum type="arabicPeriod"/>
            </a:pPr>
            <a:endParaRPr lang="en-US" sz="14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2B4C3633-78D0-2A43-8D48-CA4C5FD97D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5572" y="209403"/>
            <a:ext cx="3112162" cy="446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CC833A2-E777-2946-A6A6-03CC17FFFA09}"/>
              </a:ext>
            </a:extLst>
          </p:cNvPr>
          <p:cNvSpPr txBox="1"/>
          <p:nvPr/>
        </p:nvSpPr>
        <p:spPr>
          <a:xfrm>
            <a:off x="5956910" y="4717099"/>
            <a:ext cx="3187090" cy="338554"/>
          </a:xfrm>
          <a:prstGeom prst="rect">
            <a:avLst/>
          </a:prstGeom>
          <a:noFill/>
        </p:spPr>
        <p:txBody>
          <a:bodyPr wrap="none" rtlCol="0">
            <a:spAutoFit/>
          </a:bodyPr>
          <a:lstStyle/>
          <a:p>
            <a:pPr algn="just">
              <a:buFontTx/>
              <a:buNone/>
            </a:pPr>
            <a:r>
              <a:rPr lang="en-US" altLang="en-US" sz="800" dirty="0">
                <a:latin typeface="Arial" panose="020B0604020202020204" pitchFamily="34" charset="0"/>
                <a:cs typeface="Arial" panose="020B0604020202020204" pitchFamily="34" charset="0"/>
              </a:rPr>
              <a:t>Construction and validation of a radiometrically constrained</a:t>
            </a:r>
          </a:p>
          <a:p>
            <a:pPr algn="just">
              <a:buFontTx/>
              <a:buNone/>
            </a:pPr>
            <a:r>
              <a:rPr lang="en-US" altLang="en-US" sz="800" dirty="0">
                <a:latin typeface="Arial" panose="020B0604020202020204" pitchFamily="34" charset="0"/>
                <a:cs typeface="Arial" panose="020B0604020202020204" pitchFamily="34" charset="0"/>
              </a:rPr>
              <a:t>chronology for western Mediterranean Sea ODP975 and ODP976.</a:t>
            </a:r>
            <a:endParaRPr lang="en-US" sz="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483F503-D42B-EB42-A4BA-9A133BA8B363}"/>
              </a:ext>
            </a:extLst>
          </p:cNvPr>
          <p:cNvPicPr>
            <a:picLocks noChangeAspect="1"/>
          </p:cNvPicPr>
          <p:nvPr/>
        </p:nvPicPr>
        <p:blipFill>
          <a:blip r:embed="rId3"/>
          <a:stretch>
            <a:fillRect/>
          </a:stretch>
        </p:blipFill>
        <p:spPr>
          <a:xfrm>
            <a:off x="446440" y="2382430"/>
            <a:ext cx="4956140" cy="2368393"/>
          </a:xfrm>
          <a:prstGeom prst="rect">
            <a:avLst/>
          </a:prstGeom>
        </p:spPr>
      </p:pic>
      <p:sp>
        <p:nvSpPr>
          <p:cNvPr id="8" name="TextBox 7">
            <a:extLst>
              <a:ext uri="{FF2B5EF4-FFF2-40B4-BE49-F238E27FC236}">
                <a16:creationId xmlns:a16="http://schemas.microsoft.com/office/drawing/2014/main" id="{85983178-6952-0F46-B4F4-64C33939B7A3}"/>
              </a:ext>
            </a:extLst>
          </p:cNvPr>
          <p:cNvSpPr txBox="1"/>
          <p:nvPr/>
        </p:nvSpPr>
        <p:spPr>
          <a:xfrm>
            <a:off x="349503" y="4792516"/>
            <a:ext cx="5307159"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Synchronization of western Mediterranean Sea ODP975 to ODP977 and Iberian Margin core MD01-2444.</a:t>
            </a: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How can get a good chronology?</a:t>
            </a:r>
          </a:p>
        </p:txBody>
      </p:sp>
    </p:spTree>
    <p:extLst>
      <p:ext uri="{BB962C8B-B14F-4D97-AF65-F5344CB8AC3E}">
        <p14:creationId xmlns:p14="http://schemas.microsoft.com/office/powerpoint/2010/main" val="88671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286592" y="3143424"/>
            <a:ext cx="3804174" cy="934423"/>
          </a:xfrm>
        </p:spPr>
        <p:txBody>
          <a:bodyPr>
            <a:normAutofit fontScale="90000"/>
          </a:bodyPr>
          <a:lstStyle/>
          <a:p>
            <a:r>
              <a:rPr lang="en-US" sz="2400" b="1" dirty="0">
                <a:latin typeface="Arial" panose="020B0604020202020204" pitchFamily="34" charset="0"/>
                <a:cs typeface="Arial" panose="020B0604020202020204" pitchFamily="34" charset="0"/>
              </a:rPr>
              <a:t>Marino et al. 2015 (left) vs Drysdale et al. 2009 (right)</a:t>
            </a:r>
          </a:p>
        </p:txBody>
      </p:sp>
      <p:pic>
        <p:nvPicPr>
          <p:cNvPr id="7" name="Picture 3">
            <a:extLst>
              <a:ext uri="{FF2B5EF4-FFF2-40B4-BE49-F238E27FC236}">
                <a16:creationId xmlns:a16="http://schemas.microsoft.com/office/drawing/2014/main" id="{23698DC0-6A65-2749-86F7-E3EDADF51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8444" y="86696"/>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15D0B560-EBA7-AE46-BA54-D4EA3188C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2267" y="-2"/>
            <a:ext cx="2575141" cy="5111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1">
            <a:extLst>
              <a:ext uri="{FF2B5EF4-FFF2-40B4-BE49-F238E27FC236}">
                <a16:creationId xmlns:a16="http://schemas.microsoft.com/office/drawing/2014/main" id="{C7173DD7-7575-764B-88B5-1732BC6A07D3}"/>
              </a:ext>
            </a:extLst>
          </p:cNvPr>
          <p:cNvSpPr txBox="1">
            <a:spLocks/>
          </p:cNvSpPr>
          <p:nvPr/>
        </p:nvSpPr>
        <p:spPr>
          <a:xfrm>
            <a:off x="286592" y="4077847"/>
            <a:ext cx="3584851" cy="934424"/>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latin typeface="Arial" panose="020B0604020202020204" pitchFamily="34" charset="0"/>
                <a:cs typeface="Arial" panose="020B0604020202020204" pitchFamily="34" charset="0"/>
              </a:rPr>
              <a:t>Differences in age models lead to different interpretations (i.e. HS11 record from MD01-2444).</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095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637460"/>
            <a:ext cx="6266060" cy="4101429"/>
          </a:xfrm>
        </p:spPr>
        <p:txBody>
          <a:bodyPr>
            <a:normAutofit lnSpcReduction="10000"/>
          </a:bodyPr>
          <a:lstStyle/>
          <a:p>
            <a:pPr marL="0" indent="0">
              <a:buNone/>
            </a:pPr>
            <a:r>
              <a:rPr lang="en-US" sz="1400" b="1" dirty="0">
                <a:latin typeface="Arial" panose="020B0604020202020204" pitchFamily="34" charset="0"/>
                <a:cs typeface="Arial" panose="020B0604020202020204" pitchFamily="34" charset="0"/>
              </a:rPr>
              <a:t>Southern hemisphere summer insolation (SHSI) begins to increase (~142 </a:t>
            </a:r>
            <a:r>
              <a:rPr lang="en-US" sz="1400" b="1" dirty="0" err="1">
                <a:latin typeface="Arial" panose="020B0604020202020204" pitchFamily="34" charset="0"/>
                <a:cs typeface="Arial" panose="020B0604020202020204" pitchFamily="34" charset="0"/>
              </a:rPr>
              <a:t>kya</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sym typeface="Wingdings" pitchFamily="2" charset="2"/>
              </a:rPr>
              <a:t>and triggers feedback mechanisms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in SH starts to increase (~141kya)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ice melting in SH (MWP-2A, ~139kya)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SHSI peaks, </a:t>
            </a:r>
            <a:r>
              <a:rPr lang="en-US" sz="1400" dirty="0">
                <a:latin typeface="Arial" panose="020B0604020202020204" pitchFamily="34" charset="0"/>
                <a:cs typeface="Arial" panose="020B0604020202020204" pitchFamily="34" charset="0"/>
                <a:sym typeface="Wingdings" pitchFamily="2" charset="2"/>
              </a:rPr>
              <a:t>SH temp. begins to rise (~138kya)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 Hemisphere summer insolation begins to rise (~137kya)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IRDs increases due to NH ice melting (MWP-2B, ~135kya to ~130kya)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FW into ocean causes AMOC to weaken, heat not transported from SH to NH  NH cools, NH SST decreases but, SH temp. is increasing with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(bipolar seesaw); ITCZ shifts southward (~134 </a:t>
            </a:r>
            <a:r>
              <a:rPr lang="en-US" sz="1400" dirty="0" err="1">
                <a:latin typeface="Arial" panose="020B0604020202020204" pitchFamily="34" charset="0"/>
                <a:cs typeface="Arial" panose="020B0604020202020204" pitchFamily="34" charset="0"/>
                <a:sym typeface="Wingdings" pitchFamily="2" charset="2"/>
              </a:rPr>
              <a:t>kya</a:t>
            </a:r>
            <a:r>
              <a:rPr lang="en-US" sz="1400" dirty="0">
                <a:latin typeface="Arial" panose="020B0604020202020204" pitchFamily="34" charset="0"/>
                <a:cs typeface="Arial" panose="020B0604020202020204" pitchFamily="34" charset="0"/>
                <a:sym typeface="Wingdings" pitchFamily="2" charset="2"/>
              </a:rPr>
              <a:t>,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Pollen % increases (~132kya, </a:t>
            </a:r>
            <a:r>
              <a:rPr lang="en-US" sz="1400" dirty="0" err="1">
                <a:latin typeface="Arial" panose="020B0604020202020204" pitchFamily="34" charset="0"/>
                <a:cs typeface="Arial" panose="020B0604020202020204" pitchFamily="34" charset="0"/>
                <a:sym typeface="Wingdings" pitchFamily="2" charset="2"/>
              </a:rPr>
              <a:t>signalling</a:t>
            </a:r>
            <a:r>
              <a:rPr lang="en-US" sz="1400" dirty="0">
                <a:latin typeface="Arial" panose="020B0604020202020204" pitchFamily="34" charset="0"/>
                <a:cs typeface="Arial" panose="020B0604020202020204" pitchFamily="34" charset="0"/>
                <a:sym typeface="Wingdings" pitchFamily="2" charset="2"/>
              </a:rPr>
              <a:t> start of </a:t>
            </a:r>
            <a:r>
              <a:rPr lang="en-US" sz="1400" dirty="0" err="1">
                <a:latin typeface="Arial" panose="020B0604020202020204" pitchFamily="34" charset="0"/>
                <a:cs typeface="Arial" panose="020B0604020202020204" pitchFamily="34" charset="0"/>
                <a:sym typeface="Wingdings" pitchFamily="2" charset="2"/>
              </a:rPr>
              <a:t>Eemian</a:t>
            </a:r>
            <a:r>
              <a:rPr lang="en-US" sz="1400" dirty="0">
                <a:latin typeface="Arial" panose="020B0604020202020204" pitchFamily="34" charset="0"/>
                <a:cs typeface="Arial" panose="020B0604020202020204" pitchFamily="34" charset="0"/>
                <a:sym typeface="Wingdings" pitchFamily="2" charset="2"/>
              </a:rPr>
              <a:t>, Sanchez-</a:t>
            </a:r>
            <a:r>
              <a:rPr lang="en-US" sz="1400" dirty="0" err="1">
                <a:latin typeface="Arial" panose="020B0604020202020204" pitchFamily="34" charset="0"/>
                <a:cs typeface="Arial" panose="020B0604020202020204" pitchFamily="34" charset="0"/>
                <a:sym typeface="Wingdings" pitchFamily="2" charset="2"/>
              </a:rPr>
              <a:t>Goni</a:t>
            </a:r>
            <a:r>
              <a:rPr lang="en-US" sz="1400" dirty="0">
                <a:latin typeface="Arial" panose="020B0604020202020204" pitchFamily="34" charset="0"/>
                <a:cs typeface="Arial" panose="020B0604020202020204" pitchFamily="34" charset="0"/>
                <a:sym typeface="Wingdings" pitchFamily="2" charset="2"/>
              </a:rPr>
              <a:t> et al 2012)</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NHSI continues to increase</a:t>
            </a:r>
            <a:r>
              <a:rPr lang="en-US" sz="1400" dirty="0">
                <a:latin typeface="Arial" panose="020B0604020202020204" pitchFamily="34" charset="0"/>
                <a:cs typeface="Arial" panose="020B0604020202020204" pitchFamily="34" charset="0"/>
                <a:sym typeface="Wingdings" pitchFamily="2" charset="2"/>
              </a:rPr>
              <a:t>, NH continues to warm, IRDs starts to decrease (~131kya), less FW into ocean, AMOC reinvigorated, ITCZ possibly starts to shift northward (~129kya,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NH SST is increasing as NHSI increases until </a:t>
            </a:r>
            <a:r>
              <a:rPr lang="en-US" sz="1400" b="1" dirty="0">
                <a:latin typeface="Arial" panose="020B0604020202020204" pitchFamily="34" charset="0"/>
                <a:cs typeface="Arial" panose="020B0604020202020204" pitchFamily="34" charset="0"/>
                <a:sym typeface="Wingdings" pitchFamily="2" charset="2"/>
              </a:rPr>
              <a:t>NHSI peaks (~128kya)</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Enhanced AMOC with sustained NH warm SST (~126kya)</a:t>
            </a:r>
          </a:p>
          <a:p>
            <a:pPr marL="0" indent="0">
              <a:buNone/>
            </a:pPr>
            <a:endParaRPr lang="en-US" sz="1400" dirty="0">
              <a:latin typeface="Arial" panose="020B0604020202020204" pitchFamily="34" charset="0"/>
              <a:cs typeface="Arial" panose="020B0604020202020204" pitchFamily="34" charset="0"/>
              <a:sym typeface="Wingdings" pitchFamily="2" charset="2"/>
            </a:endParaRP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Summary of the Termination II</a:t>
            </a:r>
          </a:p>
        </p:txBody>
      </p:sp>
      <p:pic>
        <p:nvPicPr>
          <p:cNvPr id="9" name="Picture 3">
            <a:extLst>
              <a:ext uri="{FF2B5EF4-FFF2-40B4-BE49-F238E27FC236}">
                <a16:creationId xmlns:a16="http://schemas.microsoft.com/office/drawing/2014/main" id="{60D423D1-4F82-A246-95AB-8BDE367CC3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9754" y="87847"/>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D4A8673F-26FB-BB4E-BDAF-AF500E49B0C4}"/>
              </a:ext>
            </a:extLst>
          </p:cNvPr>
          <p:cNvCxnSpPr>
            <a:cxnSpLocks/>
          </p:cNvCxnSpPr>
          <p:nvPr/>
        </p:nvCxnSpPr>
        <p:spPr>
          <a:xfrm>
            <a:off x="8471494"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02ECC40C-1554-D94D-9232-892E16446091}"/>
              </a:ext>
            </a:extLst>
          </p:cNvPr>
          <p:cNvCxnSpPr>
            <a:cxnSpLocks/>
          </p:cNvCxnSpPr>
          <p:nvPr/>
        </p:nvCxnSpPr>
        <p:spPr>
          <a:xfrm>
            <a:off x="8280994"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8049463"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a:off x="7806209"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943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F6438907-B06E-6546-B26B-B49A8A3967F1}"/>
              </a:ext>
            </a:extLst>
          </p:cNvPr>
          <p:cNvPicPr>
            <a:picLocks noChangeAspect="1"/>
          </p:cNvPicPr>
          <p:nvPr/>
        </p:nvPicPr>
        <p:blipFill rotWithShape="1">
          <a:blip r:embed="rId3"/>
          <a:srcRect l="36142"/>
          <a:stretch/>
        </p:blipFill>
        <p:spPr>
          <a:xfrm>
            <a:off x="586333" y="1044316"/>
            <a:ext cx="4624900" cy="2797628"/>
          </a:xfrm>
          <a:prstGeom prst="rect">
            <a:avLst/>
          </a:prstGeom>
        </p:spPr>
      </p:pic>
      <p:sp>
        <p:nvSpPr>
          <p:cNvPr id="21" name="Title 1">
            <a:extLst>
              <a:ext uri="{FF2B5EF4-FFF2-40B4-BE49-F238E27FC236}">
                <a16:creationId xmlns:a16="http://schemas.microsoft.com/office/drawing/2014/main" id="{FB1460BE-420E-CD47-A1C6-FE19627E1B09}"/>
              </a:ext>
            </a:extLst>
          </p:cNvPr>
          <p:cNvSpPr txBox="1">
            <a:spLocks/>
          </p:cNvSpPr>
          <p:nvPr/>
        </p:nvSpPr>
        <p:spPr>
          <a:xfrm>
            <a:off x="364743" y="634960"/>
            <a:ext cx="7730138"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Cheng et al., 2009 (</a:t>
            </a:r>
            <a:r>
              <a:rPr lang="en-US" sz="1600" b="1" dirty="0" err="1">
                <a:latin typeface="Arial" panose="020B0604020202020204" pitchFamily="34" charset="0"/>
                <a:cs typeface="Arial" panose="020B0604020202020204" pitchFamily="34" charset="0"/>
              </a:rPr>
              <a:t>Sanbao</a:t>
            </a:r>
            <a:r>
              <a:rPr lang="en-US" sz="1600" b="1" dirty="0">
                <a:latin typeface="Arial" panose="020B0604020202020204" pitchFamily="34" charset="0"/>
                <a:cs typeface="Arial" panose="020B0604020202020204" pitchFamily="34" charset="0"/>
              </a:rPr>
              <a:t> cave record)</a:t>
            </a:r>
          </a:p>
        </p:txBody>
      </p:sp>
      <p:pic>
        <p:nvPicPr>
          <p:cNvPr id="31" name="Picture 30" descr="A close up of a map&#10;&#10;Description automatically generated">
            <a:extLst>
              <a:ext uri="{FF2B5EF4-FFF2-40B4-BE49-F238E27FC236}">
                <a16:creationId xmlns:a16="http://schemas.microsoft.com/office/drawing/2014/main" id="{F3F50D33-0C3B-E641-B76C-A0D5AA40F77E}"/>
              </a:ext>
            </a:extLst>
          </p:cNvPr>
          <p:cNvPicPr>
            <a:picLocks noChangeAspect="1"/>
          </p:cNvPicPr>
          <p:nvPr/>
        </p:nvPicPr>
        <p:blipFill rotWithShape="1">
          <a:blip r:embed="rId3"/>
          <a:srcRect r="94512"/>
          <a:stretch/>
        </p:blipFill>
        <p:spPr>
          <a:xfrm>
            <a:off x="188898" y="1044316"/>
            <a:ext cx="397435" cy="2797628"/>
          </a:xfrm>
          <a:prstGeom prst="rect">
            <a:avLst/>
          </a:prstGeom>
        </p:spPr>
      </p:pic>
      <p:cxnSp>
        <p:nvCxnSpPr>
          <p:cNvPr id="32" name="Straight Connector 31">
            <a:extLst>
              <a:ext uri="{FF2B5EF4-FFF2-40B4-BE49-F238E27FC236}">
                <a16:creationId xmlns:a16="http://schemas.microsoft.com/office/drawing/2014/main" id="{AF8C8268-BB93-3146-AFDC-D76BBA1FFD92}"/>
              </a:ext>
            </a:extLst>
          </p:cNvPr>
          <p:cNvCxnSpPr>
            <a:cxnSpLocks/>
          </p:cNvCxnSpPr>
          <p:nvPr/>
        </p:nvCxnSpPr>
        <p:spPr>
          <a:xfrm>
            <a:off x="2204551" y="1507518"/>
            <a:ext cx="0" cy="2213610"/>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C5503664-54F5-9E40-85F2-EB3BB142D514}"/>
              </a:ext>
            </a:extLst>
          </p:cNvPr>
          <p:cNvCxnSpPr>
            <a:cxnSpLocks/>
          </p:cNvCxnSpPr>
          <p:nvPr/>
        </p:nvCxnSpPr>
        <p:spPr>
          <a:xfrm>
            <a:off x="2441712" y="1514775"/>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75347964-8F3F-2141-9456-46A679611823}"/>
              </a:ext>
            </a:extLst>
          </p:cNvPr>
          <p:cNvCxnSpPr>
            <a:cxnSpLocks/>
          </p:cNvCxnSpPr>
          <p:nvPr/>
        </p:nvCxnSpPr>
        <p:spPr>
          <a:xfrm>
            <a:off x="1946412" y="1514775"/>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DF8F595-8EEB-B447-809A-C1D09DA76E2F}"/>
              </a:ext>
            </a:extLst>
          </p:cNvPr>
          <p:cNvCxnSpPr>
            <a:cxnSpLocks/>
          </p:cNvCxnSpPr>
          <p:nvPr/>
        </p:nvCxnSpPr>
        <p:spPr>
          <a:xfrm flipV="1">
            <a:off x="1691623" y="3766052"/>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F1A2B4B1-7A16-5049-85F6-46871795D222}"/>
              </a:ext>
            </a:extLst>
          </p:cNvPr>
          <p:cNvSpPr txBox="1">
            <a:spLocks/>
          </p:cNvSpPr>
          <p:nvPr/>
        </p:nvSpPr>
        <p:spPr>
          <a:xfrm>
            <a:off x="882886" y="3994165"/>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75A132D8-018C-1349-9733-0B174C3DBF22}"/>
              </a:ext>
            </a:extLst>
          </p:cNvPr>
          <p:cNvCxnSpPr>
            <a:cxnSpLocks/>
          </p:cNvCxnSpPr>
          <p:nvPr/>
        </p:nvCxnSpPr>
        <p:spPr>
          <a:xfrm flipH="1" flipV="1">
            <a:off x="2441712" y="3753047"/>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2AC34987-BDC5-E541-84E5-32079DCCA4AE}"/>
              </a:ext>
            </a:extLst>
          </p:cNvPr>
          <p:cNvSpPr txBox="1">
            <a:spLocks/>
          </p:cNvSpPr>
          <p:nvPr/>
        </p:nvSpPr>
        <p:spPr>
          <a:xfrm>
            <a:off x="2032823" y="3994165"/>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pic>
        <p:nvPicPr>
          <p:cNvPr id="42" name="Picture 41">
            <a:extLst>
              <a:ext uri="{FF2B5EF4-FFF2-40B4-BE49-F238E27FC236}">
                <a16:creationId xmlns:a16="http://schemas.microsoft.com/office/drawing/2014/main" id="{34B807AB-DFF7-C64C-A51C-72B2A711193D}"/>
              </a:ext>
            </a:extLst>
          </p:cNvPr>
          <p:cNvPicPr>
            <a:picLocks noChangeAspect="1"/>
          </p:cNvPicPr>
          <p:nvPr/>
        </p:nvPicPr>
        <p:blipFill>
          <a:blip r:embed="rId4"/>
          <a:stretch>
            <a:fillRect/>
          </a:stretch>
        </p:blipFill>
        <p:spPr>
          <a:xfrm>
            <a:off x="5073001" y="909159"/>
            <a:ext cx="3522946" cy="3494362"/>
          </a:xfrm>
          <a:prstGeom prst="rect">
            <a:avLst/>
          </a:prstGeom>
        </p:spPr>
      </p:pic>
      <p:sp>
        <p:nvSpPr>
          <p:cNvPr id="43" name="Title 1">
            <a:extLst>
              <a:ext uri="{FF2B5EF4-FFF2-40B4-BE49-F238E27FC236}">
                <a16:creationId xmlns:a16="http://schemas.microsoft.com/office/drawing/2014/main" id="{66873CC9-B719-214E-A0DA-A52AAADAB05E}"/>
              </a:ext>
            </a:extLst>
          </p:cNvPr>
          <p:cNvSpPr txBox="1">
            <a:spLocks/>
          </p:cNvSpPr>
          <p:nvPr/>
        </p:nvSpPr>
        <p:spPr>
          <a:xfrm>
            <a:off x="5690153" y="593272"/>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err="1">
                <a:latin typeface="Arial" panose="020B0604020202020204" pitchFamily="34" charset="0"/>
                <a:cs typeface="Arial" panose="020B0604020202020204" pitchFamily="34" charset="0"/>
              </a:rPr>
              <a:t>Jacobel</a:t>
            </a:r>
            <a:r>
              <a:rPr lang="en-US" sz="1600" b="1" dirty="0">
                <a:latin typeface="Arial" panose="020B0604020202020204" pitchFamily="34" charset="0"/>
                <a:cs typeface="Arial" panose="020B0604020202020204" pitchFamily="34" charset="0"/>
              </a:rPr>
              <a:t> et al., 2015</a:t>
            </a:r>
          </a:p>
        </p:txBody>
      </p:sp>
      <p:cxnSp>
        <p:nvCxnSpPr>
          <p:cNvPr id="44" name="Straight Connector 43">
            <a:extLst>
              <a:ext uri="{FF2B5EF4-FFF2-40B4-BE49-F238E27FC236}">
                <a16:creationId xmlns:a16="http://schemas.microsoft.com/office/drawing/2014/main" id="{AAC4E3DA-8699-8744-8149-2605B4ABE321}"/>
              </a:ext>
            </a:extLst>
          </p:cNvPr>
          <p:cNvCxnSpPr>
            <a:cxnSpLocks/>
          </p:cNvCxnSpPr>
          <p:nvPr/>
        </p:nvCxnSpPr>
        <p:spPr>
          <a:xfrm>
            <a:off x="6791336" y="1123557"/>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FA2C9BCF-F73B-9243-A003-F2C5B172EBAD}"/>
              </a:ext>
            </a:extLst>
          </p:cNvPr>
          <p:cNvCxnSpPr>
            <a:cxnSpLocks/>
          </p:cNvCxnSpPr>
          <p:nvPr/>
        </p:nvCxnSpPr>
        <p:spPr>
          <a:xfrm>
            <a:off x="7051902" y="1123557"/>
            <a:ext cx="0" cy="305285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46" name="Straight Connector 45">
            <a:extLst>
              <a:ext uri="{FF2B5EF4-FFF2-40B4-BE49-F238E27FC236}">
                <a16:creationId xmlns:a16="http://schemas.microsoft.com/office/drawing/2014/main" id="{0553F006-8E27-A94D-99C6-68B3D35A65F7}"/>
              </a:ext>
            </a:extLst>
          </p:cNvPr>
          <p:cNvCxnSpPr>
            <a:cxnSpLocks/>
          </p:cNvCxnSpPr>
          <p:nvPr/>
        </p:nvCxnSpPr>
        <p:spPr>
          <a:xfrm>
            <a:off x="7313960" y="1123557"/>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650436F4-E2A8-774F-A6D8-1B262642A394}"/>
              </a:ext>
            </a:extLst>
          </p:cNvPr>
          <p:cNvCxnSpPr>
            <a:cxnSpLocks/>
          </p:cNvCxnSpPr>
          <p:nvPr/>
        </p:nvCxnSpPr>
        <p:spPr>
          <a:xfrm flipV="1">
            <a:off x="6549651" y="4191840"/>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6CF98DE8-940F-444C-8120-141C6436F9CA}"/>
              </a:ext>
            </a:extLst>
          </p:cNvPr>
          <p:cNvSpPr txBox="1">
            <a:spLocks/>
          </p:cNvSpPr>
          <p:nvPr/>
        </p:nvSpPr>
        <p:spPr>
          <a:xfrm>
            <a:off x="5740914" y="4419953"/>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49" name="Straight Arrow Connector 48">
            <a:extLst>
              <a:ext uri="{FF2B5EF4-FFF2-40B4-BE49-F238E27FC236}">
                <a16:creationId xmlns:a16="http://schemas.microsoft.com/office/drawing/2014/main" id="{B193B5D5-2482-1244-B144-58537C5EA68D}"/>
              </a:ext>
            </a:extLst>
          </p:cNvPr>
          <p:cNvCxnSpPr>
            <a:cxnSpLocks/>
          </p:cNvCxnSpPr>
          <p:nvPr/>
        </p:nvCxnSpPr>
        <p:spPr>
          <a:xfrm flipH="1" flipV="1">
            <a:off x="7286674" y="4178835"/>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itle 1">
            <a:extLst>
              <a:ext uri="{FF2B5EF4-FFF2-40B4-BE49-F238E27FC236}">
                <a16:creationId xmlns:a16="http://schemas.microsoft.com/office/drawing/2014/main" id="{D0A0E31F-D23F-C343-8C42-5963F7A74BFE}"/>
              </a:ext>
            </a:extLst>
          </p:cNvPr>
          <p:cNvSpPr txBox="1">
            <a:spLocks/>
          </p:cNvSpPr>
          <p:nvPr/>
        </p:nvSpPr>
        <p:spPr>
          <a:xfrm>
            <a:off x="6877785" y="4419953"/>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Tree>
    <p:extLst>
      <p:ext uri="{BB962C8B-B14F-4D97-AF65-F5344CB8AC3E}">
        <p14:creationId xmlns:p14="http://schemas.microsoft.com/office/powerpoint/2010/main" val="424879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 name="Picture 44" descr="A close up of a map&#10;&#10;Description automatically generated">
            <a:extLst>
              <a:ext uri="{FF2B5EF4-FFF2-40B4-BE49-F238E27FC236}">
                <a16:creationId xmlns:a16="http://schemas.microsoft.com/office/drawing/2014/main" id="{0AA67376-89BE-6841-9BCE-4E9E4F3708A2}"/>
              </a:ext>
            </a:extLst>
          </p:cNvPr>
          <p:cNvPicPr>
            <a:picLocks noChangeAspect="1"/>
          </p:cNvPicPr>
          <p:nvPr/>
        </p:nvPicPr>
        <p:blipFill>
          <a:blip r:embed="rId3"/>
          <a:stretch>
            <a:fillRect/>
          </a:stretch>
        </p:blipFill>
        <p:spPr>
          <a:xfrm>
            <a:off x="3341479" y="882353"/>
            <a:ext cx="3242453" cy="3739820"/>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492019" y="101186"/>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sp>
        <p:nvSpPr>
          <p:cNvPr id="21" name="Title 1">
            <a:extLst>
              <a:ext uri="{FF2B5EF4-FFF2-40B4-BE49-F238E27FC236}">
                <a16:creationId xmlns:a16="http://schemas.microsoft.com/office/drawing/2014/main" id="{FB1460BE-420E-CD47-A1C6-FE19627E1B09}"/>
              </a:ext>
            </a:extLst>
          </p:cNvPr>
          <p:cNvSpPr txBox="1">
            <a:spLocks/>
          </p:cNvSpPr>
          <p:nvPr/>
        </p:nvSpPr>
        <p:spPr>
          <a:xfrm>
            <a:off x="814312" y="634131"/>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Thomas et al., 2009</a:t>
            </a:r>
          </a:p>
        </p:txBody>
      </p:sp>
      <p:pic>
        <p:nvPicPr>
          <p:cNvPr id="4" name="Picture 3" descr="A close up of a map&#10;&#10;Description automatically generated">
            <a:extLst>
              <a:ext uri="{FF2B5EF4-FFF2-40B4-BE49-F238E27FC236}">
                <a16:creationId xmlns:a16="http://schemas.microsoft.com/office/drawing/2014/main" id="{A392B582-72AF-8F47-ADC8-D6963ECD2BDB}"/>
              </a:ext>
            </a:extLst>
          </p:cNvPr>
          <p:cNvPicPr>
            <a:picLocks noChangeAspect="1"/>
          </p:cNvPicPr>
          <p:nvPr/>
        </p:nvPicPr>
        <p:blipFill rotWithShape="1">
          <a:blip r:embed="rId4"/>
          <a:srcRect b="53548"/>
          <a:stretch/>
        </p:blipFill>
        <p:spPr>
          <a:xfrm>
            <a:off x="803813" y="1184092"/>
            <a:ext cx="2383670" cy="2209267"/>
          </a:xfrm>
          <a:prstGeom prst="rect">
            <a:avLst/>
          </a:prstGeom>
        </p:spPr>
      </p:pic>
      <p:cxnSp>
        <p:nvCxnSpPr>
          <p:cNvPr id="18" name="Straight Connector 17">
            <a:extLst>
              <a:ext uri="{FF2B5EF4-FFF2-40B4-BE49-F238E27FC236}">
                <a16:creationId xmlns:a16="http://schemas.microsoft.com/office/drawing/2014/main" id="{5E9186BD-6F0C-2044-86D8-1898ACD22FEC}"/>
              </a:ext>
            </a:extLst>
          </p:cNvPr>
          <p:cNvCxnSpPr>
            <a:cxnSpLocks/>
          </p:cNvCxnSpPr>
          <p:nvPr/>
        </p:nvCxnSpPr>
        <p:spPr>
          <a:xfrm>
            <a:off x="1559436" y="1237190"/>
            <a:ext cx="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1788255" y="1237190"/>
            <a:ext cx="0" cy="186892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flipH="1">
            <a:off x="2033988" y="1237190"/>
            <a:ext cx="906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6D3333F9-0D51-2B47-ABAA-C4C52F6429B6}"/>
              </a:ext>
            </a:extLst>
          </p:cNvPr>
          <p:cNvCxnSpPr>
            <a:cxnSpLocks/>
          </p:cNvCxnSpPr>
          <p:nvPr/>
        </p:nvCxnSpPr>
        <p:spPr>
          <a:xfrm flipV="1">
            <a:off x="1304647" y="3159215"/>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362B6C8B-C4FB-7046-9E3C-CD1158F5C9F7}"/>
              </a:ext>
            </a:extLst>
          </p:cNvPr>
          <p:cNvSpPr txBox="1">
            <a:spLocks/>
          </p:cNvSpPr>
          <p:nvPr/>
        </p:nvSpPr>
        <p:spPr>
          <a:xfrm>
            <a:off x="495910" y="338732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27" name="Straight Arrow Connector 26">
            <a:extLst>
              <a:ext uri="{FF2B5EF4-FFF2-40B4-BE49-F238E27FC236}">
                <a16:creationId xmlns:a16="http://schemas.microsoft.com/office/drawing/2014/main" id="{01D44371-7B6E-8F46-ACAA-D354BB940CCF}"/>
              </a:ext>
            </a:extLst>
          </p:cNvPr>
          <p:cNvCxnSpPr>
            <a:cxnSpLocks/>
          </p:cNvCxnSpPr>
          <p:nvPr/>
        </p:nvCxnSpPr>
        <p:spPr>
          <a:xfrm flipH="1" flipV="1">
            <a:off x="2033988" y="3130463"/>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1BDF96AE-47DD-E144-8DEB-CE07339752DB}"/>
              </a:ext>
            </a:extLst>
          </p:cNvPr>
          <p:cNvSpPr txBox="1">
            <a:spLocks/>
          </p:cNvSpPr>
          <p:nvPr/>
        </p:nvSpPr>
        <p:spPr>
          <a:xfrm>
            <a:off x="1625099" y="3371581"/>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29" name="Title 1">
            <a:extLst>
              <a:ext uri="{FF2B5EF4-FFF2-40B4-BE49-F238E27FC236}">
                <a16:creationId xmlns:a16="http://schemas.microsoft.com/office/drawing/2014/main" id="{7331E26A-D641-7D43-8B30-DF2B22D3CD31}"/>
              </a:ext>
            </a:extLst>
          </p:cNvPr>
          <p:cNvSpPr txBox="1">
            <a:spLocks/>
          </p:cNvSpPr>
          <p:nvPr/>
        </p:nvSpPr>
        <p:spPr>
          <a:xfrm>
            <a:off x="3459216" y="634131"/>
            <a:ext cx="2383670" cy="409356"/>
          </a:xfrm>
          <a:prstGeom prst="rect">
            <a:avLst/>
          </a:prstGeom>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Sanchez-</a:t>
            </a:r>
            <a:r>
              <a:rPr lang="en-US" sz="1600" b="1" dirty="0" err="1">
                <a:latin typeface="Arial" panose="020B0604020202020204" pitchFamily="34" charset="0"/>
                <a:cs typeface="Arial" panose="020B0604020202020204" pitchFamily="34" charset="0"/>
              </a:rPr>
              <a:t>Goni</a:t>
            </a:r>
            <a:r>
              <a:rPr lang="en-US" sz="1600" b="1" dirty="0">
                <a:latin typeface="Arial" panose="020B0604020202020204" pitchFamily="34" charset="0"/>
                <a:cs typeface="Arial" panose="020B0604020202020204" pitchFamily="34" charset="0"/>
              </a:rPr>
              <a:t> et al., 2012</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379838"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632090" y="1043487"/>
            <a:ext cx="0" cy="3226525"/>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5887640"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122444" y="4317113"/>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12880" y="456037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5884196" y="4304108"/>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5276440" y="453200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42" name="TextBox 41">
            <a:extLst>
              <a:ext uri="{FF2B5EF4-FFF2-40B4-BE49-F238E27FC236}">
                <a16:creationId xmlns:a16="http://schemas.microsoft.com/office/drawing/2014/main" id="{0AE1155C-F171-BD41-A564-90B1C608DF88}"/>
              </a:ext>
            </a:extLst>
          </p:cNvPr>
          <p:cNvSpPr txBox="1"/>
          <p:nvPr/>
        </p:nvSpPr>
        <p:spPr>
          <a:xfrm>
            <a:off x="216754" y="3813018"/>
            <a:ext cx="3380042" cy="1323439"/>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Fig. 2. The timing of the penultimate deglacial, illustrated with the data of </a:t>
            </a:r>
            <a:r>
              <a:rPr lang="en-US" sz="800" dirty="0" err="1">
                <a:latin typeface="Arial" panose="020B0604020202020204" pitchFamily="34" charset="0"/>
                <a:cs typeface="Arial" panose="020B0604020202020204" pitchFamily="34" charset="0"/>
              </a:rPr>
              <a:t>Bintanja</a:t>
            </a:r>
            <a:r>
              <a:rPr lang="en-US" sz="800" dirty="0">
                <a:latin typeface="Arial" panose="020B0604020202020204" pitchFamily="34" charset="0"/>
                <a:cs typeface="Arial" panose="020B0604020202020204" pitchFamily="34" charset="0"/>
              </a:rPr>
              <a:t> et al. (15) (in green), with the chronology adjusted (+4500 years) to match new coral data of this study (Fig. 1B), and the Red Sea record of Siddall et al. (16) (in dark blue), adjusted by +2500 years. The Dome Fuji ice core d18O (23) and North Atlantic bottom water d18O (22) records are shown for comparison in gray and purple, respectively. Local summer insolation is shown for 65°N (light blue) and 65°S (red) (36). The gray dashed vertical lines are the timing constraints of the deglaciation from Fig. 1B. </a:t>
            </a:r>
            <a:r>
              <a:rPr lang="en-US" sz="800" b="1" dirty="0">
                <a:latin typeface="Arial" panose="020B0604020202020204" pitchFamily="34" charset="0"/>
                <a:cs typeface="Arial" panose="020B0604020202020204" pitchFamily="34" charset="0"/>
              </a:rPr>
              <a:t>Note that deglaciation must start when NHI is at or close to a minimum.</a:t>
            </a:r>
          </a:p>
        </p:txBody>
      </p:sp>
      <p:sp>
        <p:nvSpPr>
          <p:cNvPr id="51" name="TextBox 50">
            <a:extLst>
              <a:ext uri="{FF2B5EF4-FFF2-40B4-BE49-F238E27FC236}">
                <a16:creationId xmlns:a16="http://schemas.microsoft.com/office/drawing/2014/main" id="{2F02ED62-CD3D-7649-8BCA-72B2D39D02E0}"/>
              </a:ext>
            </a:extLst>
          </p:cNvPr>
          <p:cNvSpPr txBox="1"/>
          <p:nvPr/>
        </p:nvSpPr>
        <p:spPr>
          <a:xfrm>
            <a:off x="6614750" y="1995326"/>
            <a:ext cx="2265484" cy="3046988"/>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interval 141–100 ka compared with Greenland Ice Sheet (GIS) melt changes. A: Core MD99–2227: Fe and </a:t>
            </a:r>
            <a:r>
              <a:rPr lang="en-US" sz="800" dirty="0" err="1">
                <a:latin typeface="Arial" panose="020B0604020202020204" pitchFamily="34" charset="0"/>
                <a:cs typeface="Arial" panose="020B0604020202020204" pitchFamily="34" charset="0"/>
              </a:rPr>
              <a:t>Ti</a:t>
            </a:r>
            <a:r>
              <a:rPr lang="en-US" sz="800" dirty="0">
                <a:latin typeface="Arial" panose="020B0604020202020204" pitchFamily="34" charset="0"/>
                <a:cs typeface="Arial" panose="020B0604020202020204" pitchFamily="34" charset="0"/>
              </a:rPr>
              <a:t> concentration curves (Carlson et al., 2008). B–F: Multiproxy study of core MD04–2845. B: </a:t>
            </a:r>
            <a:r>
              <a:rPr lang="en-US" sz="800" dirty="0" err="1">
                <a:latin typeface="Arial" panose="020B0604020202020204" pitchFamily="34" charset="0"/>
                <a:cs typeface="Arial" panose="020B0604020202020204" pitchFamily="34" charset="0"/>
              </a:rPr>
              <a:t>Icerafted</a:t>
            </a:r>
            <a:r>
              <a:rPr lang="en-US" sz="800" dirty="0">
                <a:latin typeface="Arial" panose="020B0604020202020204" pitchFamily="34" charset="0"/>
                <a:cs typeface="Arial" panose="020B0604020202020204" pitchFamily="34" charset="0"/>
              </a:rPr>
              <a:t> debris (IRD) concentration curve. HE 11 Heinrich event 11. C: Planktonic foraminifera–derived sea-surface temperatures (SST) in summer with error intervals. D: Pollen-derived summer temperatures (MTWA—mean temperature of warmest month) with error intervals. E: Benthic foraminifera </a:t>
            </a:r>
            <a:r>
              <a:rPr lang="el-GR" sz="800" dirty="0">
                <a:latin typeface="Arial" panose="020B0604020202020204" pitchFamily="34" charset="0"/>
                <a:cs typeface="Arial" panose="020B0604020202020204" pitchFamily="34" charset="0"/>
              </a:rPr>
              <a:t>δ13</a:t>
            </a:r>
            <a:r>
              <a:rPr lang="en-US" sz="800" dirty="0">
                <a:latin typeface="Arial" panose="020B0604020202020204" pitchFamily="34" charset="0"/>
                <a:cs typeface="Arial" panose="020B0604020202020204" pitchFamily="34" charset="0"/>
              </a:rPr>
              <a:t>C profile. F: Pollen-inferred forest cover changes. Mixed oak forest is mainly composed of deciduous oak, hazel, ash, elm, birch and yew (Fig. DR1 [see footnote 1]). Orange band indicates European climate optimum, strongest GIS melting, and reinvigorating Atlantic meridional overturning circulation; yellow band highlights interval of sustained European warmth and GIS melting, and enhanced deep North Atlantic ventilation. M.1—</a:t>
            </a:r>
            <a:r>
              <a:rPr lang="en-US" sz="800" dirty="0" err="1">
                <a:latin typeface="Arial" panose="020B0604020202020204" pitchFamily="34" charset="0"/>
                <a:cs typeface="Arial" panose="020B0604020202020204" pitchFamily="34" charset="0"/>
              </a:rPr>
              <a:t>Mélisey</a:t>
            </a:r>
            <a:r>
              <a:rPr lang="en-US" sz="800" dirty="0">
                <a:latin typeface="Arial" panose="020B0604020202020204" pitchFamily="34" charset="0"/>
                <a:cs typeface="Arial" panose="020B0604020202020204" pitchFamily="34" charset="0"/>
              </a:rPr>
              <a:t> 1 cold phase; MIS—marine isotope stage.</a:t>
            </a:r>
          </a:p>
          <a:p>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459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803F359-7AE1-BE40-9F22-F803D00D0945}"/>
              </a:ext>
            </a:extLst>
          </p:cNvPr>
          <p:cNvPicPr>
            <a:picLocks noChangeAspect="1"/>
          </p:cNvPicPr>
          <p:nvPr/>
        </p:nvPicPr>
        <p:blipFill>
          <a:blip r:embed="rId3"/>
          <a:stretch>
            <a:fillRect/>
          </a:stretch>
        </p:blipFill>
        <p:spPr>
          <a:xfrm>
            <a:off x="1107084" y="1118076"/>
            <a:ext cx="6210042" cy="3635302"/>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734746" y="144997"/>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674724" y="1293035"/>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984175"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6346663" y="1278978"/>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349519" y="4350163"/>
            <a:ext cx="325205" cy="3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47735" y="4638084"/>
            <a:ext cx="1680686" cy="336146"/>
          </a:xfrm>
          <a:prstGeom prst="rect">
            <a:avLst/>
          </a:prstGeom>
        </p:spPr>
        <p:txBody>
          <a:bodyPr vert="horz" lIns="91440" tIns="45720" rIns="91440" bIns="45720" rtlCol="0" anchor="ctr">
            <a:normAutofit fontScale="8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 (~128kya)</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6346663" y="4330432"/>
            <a:ext cx="226518" cy="34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6103390" y="4638084"/>
            <a:ext cx="2163637"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 (~138kya)</a:t>
            </a:r>
          </a:p>
        </p:txBody>
      </p:sp>
      <p:sp>
        <p:nvSpPr>
          <p:cNvPr id="50" name="Title 1">
            <a:extLst>
              <a:ext uri="{FF2B5EF4-FFF2-40B4-BE49-F238E27FC236}">
                <a16:creationId xmlns:a16="http://schemas.microsoft.com/office/drawing/2014/main" id="{F8EEEDF4-0D1D-5544-BFFA-877B9B17B5A5}"/>
              </a:ext>
            </a:extLst>
          </p:cNvPr>
          <p:cNvSpPr txBox="1">
            <a:spLocks/>
          </p:cNvSpPr>
          <p:nvPr/>
        </p:nvSpPr>
        <p:spPr>
          <a:xfrm>
            <a:off x="734746" y="688989"/>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Shackleton et al., 2003</a:t>
            </a:r>
          </a:p>
        </p:txBody>
      </p:sp>
      <p:sp>
        <p:nvSpPr>
          <p:cNvPr id="33" name="Title 1">
            <a:extLst>
              <a:ext uri="{FF2B5EF4-FFF2-40B4-BE49-F238E27FC236}">
                <a16:creationId xmlns:a16="http://schemas.microsoft.com/office/drawing/2014/main" id="{CCDEEDBE-E072-AC45-B40A-126B829827F9}"/>
              </a:ext>
            </a:extLst>
          </p:cNvPr>
          <p:cNvSpPr txBox="1">
            <a:spLocks/>
          </p:cNvSpPr>
          <p:nvPr/>
        </p:nvSpPr>
        <p:spPr>
          <a:xfrm>
            <a:off x="6346663" y="752835"/>
            <a:ext cx="1775514"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Just before obliquity peak (more tilt – warmer summers)</a:t>
            </a:r>
          </a:p>
        </p:txBody>
      </p:sp>
      <p:cxnSp>
        <p:nvCxnSpPr>
          <p:cNvPr id="34" name="Straight Arrow Connector 33">
            <a:extLst>
              <a:ext uri="{FF2B5EF4-FFF2-40B4-BE49-F238E27FC236}">
                <a16:creationId xmlns:a16="http://schemas.microsoft.com/office/drawing/2014/main" id="{B1DE19F8-A85E-DD42-B8DA-9077F327DA85}"/>
              </a:ext>
            </a:extLst>
          </p:cNvPr>
          <p:cNvCxnSpPr>
            <a:cxnSpLocks/>
          </p:cNvCxnSpPr>
          <p:nvPr/>
        </p:nvCxnSpPr>
        <p:spPr>
          <a:xfrm flipH="1">
            <a:off x="5960316" y="1065817"/>
            <a:ext cx="483347" cy="15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1A96BE9C-19EE-C24C-B699-C6F12A57F042}"/>
              </a:ext>
            </a:extLst>
          </p:cNvPr>
          <p:cNvSpPr txBox="1">
            <a:spLocks/>
          </p:cNvSpPr>
          <p:nvPr/>
        </p:nvSpPr>
        <p:spPr>
          <a:xfrm>
            <a:off x="611871" y="1153639"/>
            <a:ext cx="990426" cy="622581"/>
          </a:xfrm>
          <a:prstGeom prst="rect">
            <a:avLst/>
          </a:prstGeom>
        </p:spPr>
        <p:txBody>
          <a:bodyPr vert="horz" lIns="91440" tIns="45720" rIns="91440" bIns="45720" rtlCol="0" anchor="ctr">
            <a:normAutofit fontScale="90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rgbClr val="FF0000"/>
                </a:solidFill>
                <a:latin typeface="Arial" panose="020B0604020202020204" pitchFamily="34" charset="0"/>
                <a:cs typeface="Arial" panose="020B0604020202020204" pitchFamily="34" charset="0"/>
              </a:rPr>
              <a:t>Sea level higher, warmer</a:t>
            </a:r>
          </a:p>
        </p:txBody>
      </p:sp>
      <p:sp>
        <p:nvSpPr>
          <p:cNvPr id="40" name="Title 1">
            <a:extLst>
              <a:ext uri="{FF2B5EF4-FFF2-40B4-BE49-F238E27FC236}">
                <a16:creationId xmlns:a16="http://schemas.microsoft.com/office/drawing/2014/main" id="{0DC9F71F-1FC9-0441-931B-15B81ED544C9}"/>
              </a:ext>
            </a:extLst>
          </p:cNvPr>
          <p:cNvSpPr txBox="1">
            <a:spLocks/>
          </p:cNvSpPr>
          <p:nvPr/>
        </p:nvSpPr>
        <p:spPr>
          <a:xfrm>
            <a:off x="611871" y="3886979"/>
            <a:ext cx="990426" cy="622581"/>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chemeClr val="bg2">
                    <a:lumMod val="50000"/>
                  </a:schemeClr>
                </a:solidFill>
                <a:latin typeface="Arial" panose="020B0604020202020204" pitchFamily="34" charset="0"/>
                <a:cs typeface="Arial" panose="020B0604020202020204" pitchFamily="34" charset="0"/>
              </a:rPr>
              <a:t>Sea level lower, colder</a:t>
            </a:r>
          </a:p>
        </p:txBody>
      </p:sp>
      <p:cxnSp>
        <p:nvCxnSpPr>
          <p:cNvPr id="41" name="Straight Connector 40">
            <a:extLst>
              <a:ext uri="{FF2B5EF4-FFF2-40B4-BE49-F238E27FC236}">
                <a16:creationId xmlns:a16="http://schemas.microsoft.com/office/drawing/2014/main" id="{6E1E289C-F3E2-904F-B4EA-56620640DE5C}"/>
              </a:ext>
            </a:extLst>
          </p:cNvPr>
          <p:cNvCxnSpPr>
            <a:cxnSpLocks/>
          </p:cNvCxnSpPr>
          <p:nvPr/>
        </p:nvCxnSpPr>
        <p:spPr>
          <a:xfrm>
            <a:off x="5491479"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3" name="Title 1">
            <a:extLst>
              <a:ext uri="{FF2B5EF4-FFF2-40B4-BE49-F238E27FC236}">
                <a16:creationId xmlns:a16="http://schemas.microsoft.com/office/drawing/2014/main" id="{440EC9E3-1CC0-3D4D-BFA6-90622CFE0A3B}"/>
              </a:ext>
            </a:extLst>
          </p:cNvPr>
          <p:cNvSpPr txBox="1">
            <a:spLocks/>
          </p:cNvSpPr>
          <p:nvPr/>
        </p:nvSpPr>
        <p:spPr>
          <a:xfrm>
            <a:off x="3479078" y="726127"/>
            <a:ext cx="1935239"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Enhanced AMOC, sustained NH warm SST, (higher sea level)</a:t>
            </a:r>
          </a:p>
        </p:txBody>
      </p:sp>
      <p:cxnSp>
        <p:nvCxnSpPr>
          <p:cNvPr id="44" name="Straight Arrow Connector 43">
            <a:extLst>
              <a:ext uri="{FF2B5EF4-FFF2-40B4-BE49-F238E27FC236}">
                <a16:creationId xmlns:a16="http://schemas.microsoft.com/office/drawing/2014/main" id="{56E032A9-B012-E14E-8E61-5BD4220AC7AF}"/>
              </a:ext>
            </a:extLst>
          </p:cNvPr>
          <p:cNvCxnSpPr>
            <a:cxnSpLocks/>
          </p:cNvCxnSpPr>
          <p:nvPr/>
        </p:nvCxnSpPr>
        <p:spPr>
          <a:xfrm>
            <a:off x="5264944" y="1013819"/>
            <a:ext cx="219769" cy="236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6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F129-A931-3745-B4D1-655ABDD8BD2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What data, record or analysis would be needed to answer this question better? </a:t>
            </a:r>
          </a:p>
        </p:txBody>
      </p:sp>
      <p:sp>
        <p:nvSpPr>
          <p:cNvPr id="3" name="Content Placeholder 2">
            <a:extLst>
              <a:ext uri="{FF2B5EF4-FFF2-40B4-BE49-F238E27FC236}">
                <a16:creationId xmlns:a16="http://schemas.microsoft.com/office/drawing/2014/main" id="{65D338D5-C0BA-A948-AA59-DA6D9CF2B795}"/>
              </a:ext>
            </a:extLst>
          </p:cNvPr>
          <p:cNvSpPr>
            <a:spLocks noGrp="1"/>
          </p:cNvSpPr>
          <p:nvPr>
            <p:ph idx="1"/>
          </p:nvPr>
        </p:nvSpPr>
        <p:spPr>
          <a:xfrm>
            <a:off x="645300" y="1376419"/>
            <a:ext cx="7886700" cy="3263504"/>
          </a:xfrm>
        </p:spPr>
        <p:txBody>
          <a:bodyPr/>
          <a:lstStyle/>
          <a:p>
            <a:endParaRPr lang="en-US" dirty="0"/>
          </a:p>
        </p:txBody>
      </p:sp>
    </p:spTree>
    <p:extLst>
      <p:ext uri="{BB962C8B-B14F-4D97-AF65-F5344CB8AC3E}">
        <p14:creationId xmlns:p14="http://schemas.microsoft.com/office/powerpoint/2010/main" val="216566538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991</TotalTime>
  <Words>1321</Words>
  <Application>Microsoft Macintosh PowerPoint</Application>
  <PresentationFormat>On-screen Show (16:9)</PresentationFormat>
  <Paragraphs>72</Paragraphs>
  <Slides>8</Slides>
  <Notes>4</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Insolation and terminations: What is the link?  How can we get a better chronology for TII?  By Ross and Daniel Paleoceanography Seminar December 02, 2019</vt:lpstr>
      <vt:lpstr>How can get a good chronology?</vt:lpstr>
      <vt:lpstr>Marino et al. 2015 (left) vs Drysdale et al. 2009 (right)</vt:lpstr>
      <vt:lpstr>Summary of the Termination II</vt:lpstr>
      <vt:lpstr>PowerPoint Presentation</vt:lpstr>
      <vt:lpstr>Insolation plays a role in terminations</vt:lpstr>
      <vt:lpstr>Insolation plays a role in terminations</vt:lpstr>
      <vt:lpstr>What data, record or analysis would be needed to answer this question better?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Insolation and terminations: What is the link?   How can we get a better chronology for TII?</dc:title>
  <dc:creator>Maria Rosabelle Ong</dc:creator>
  <cp:lastModifiedBy>Maria Rosabelle Ong</cp:lastModifiedBy>
  <cp:revision>50</cp:revision>
  <dcterms:created xsi:type="dcterms:W3CDTF">2019-12-02T01:10:17Z</dcterms:created>
  <dcterms:modified xsi:type="dcterms:W3CDTF">2019-12-02T18:09:42Z</dcterms:modified>
</cp:coreProperties>
</file>